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69" r:id="rId2"/>
    <p:sldId id="257" r:id="rId3"/>
    <p:sldId id="268" r:id="rId4"/>
    <p:sldId id="266" r:id="rId5"/>
    <p:sldId id="270" r:id="rId6"/>
    <p:sldId id="271" r:id="rId7"/>
    <p:sldId id="262" r:id="rId8"/>
    <p:sldId id="272" r:id="rId9"/>
    <p:sldId id="273" r:id="rId10"/>
    <p:sldId id="265" r:id="rId11"/>
  </p:sldIdLst>
  <p:sldSz cx="14630400" cy="8229600"/>
  <p:notesSz cx="8229600" cy="14630400"/>
  <p:embeddedFontLst>
    <p:embeddedFont>
      <p:font typeface="Nunito Semi Bold"/>
      <p:regular r:id="rId13"/>
    </p:embeddedFont>
    <p:embeddedFont>
      <p:font typeface="PT Sans" panose="020B0503020203020204" pitchFamily="34" charset="0"/>
      <p:regular r:id="rId14"/>
      <p:bold r:id="rId15"/>
      <p:italic r:id="rId16"/>
      <p:boldItalic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68102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using a computer&#10;&#10;Description automatically generated">
            <a:extLst>
              <a:ext uri="{FF2B5EF4-FFF2-40B4-BE49-F238E27FC236}">
                <a16:creationId xmlns:a16="http://schemas.microsoft.com/office/drawing/2014/main" id="{7C64AC23-F90E-17EC-762F-E5F979F87126}"/>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39600813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916549"/>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Conclusion</a:t>
            </a:r>
            <a:endParaRPr lang="en-US" sz="4400" dirty="0"/>
          </a:p>
        </p:txBody>
      </p:sp>
      <p:sp>
        <p:nvSpPr>
          <p:cNvPr id="4" name="Text 1"/>
          <p:cNvSpPr/>
          <p:nvPr/>
        </p:nvSpPr>
        <p:spPr>
          <a:xfrm>
            <a:off x="837724" y="2979539"/>
            <a:ext cx="7468553" cy="1532096"/>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PT Sans" pitchFamily="34" charset="0"/>
                <a:ea typeface="PT Sans" pitchFamily="34" charset="-122"/>
                <a:cs typeface="PT Sans" pitchFamily="34" charset="-120"/>
              </a:rPr>
              <a:t>Our project demonstrates the power of OpenCV and TensorFlow for building real-time face recognition systems. The Siamese Neural Network, trained on a dataset of facial images, achieved high accuracy in identifying individuals.</a:t>
            </a:r>
            <a:endParaRPr lang="en-US" sz="1850" dirty="0"/>
          </a:p>
        </p:txBody>
      </p:sp>
      <p:sp>
        <p:nvSpPr>
          <p:cNvPr id="5" name="Text 2"/>
          <p:cNvSpPr/>
          <p:nvPr/>
        </p:nvSpPr>
        <p:spPr>
          <a:xfrm>
            <a:off x="837724" y="4780836"/>
            <a:ext cx="7468553" cy="1532096"/>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PT Sans" pitchFamily="34" charset="0"/>
                <a:ea typeface="PT Sans" pitchFamily="34" charset="-122"/>
                <a:cs typeface="PT Sans" pitchFamily="34" charset="-120"/>
              </a:rPr>
              <a:t>This technology has a wide range of applications in various fields, such as security, access control, and even personal devices. Further research and development can lead to even more robust and efficient face recognition systems, expanding their potential impact on our daily lives.</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3" name="Text 0"/>
          <p:cNvSpPr/>
          <p:nvPr/>
        </p:nvSpPr>
        <p:spPr>
          <a:xfrm>
            <a:off x="837724" y="961668"/>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Project Team</a:t>
            </a:r>
            <a:endParaRPr lang="en-US" sz="4400" dirty="0"/>
          </a:p>
        </p:txBody>
      </p:sp>
      <p:pic>
        <p:nvPicPr>
          <p:cNvPr id="4" name="Image 1"/>
          <p:cNvPicPr>
            <a:picLocks noChangeAspect="1"/>
          </p:cNvPicPr>
          <p:nvPr/>
        </p:nvPicPr>
        <p:blipFill>
          <a:blip r:embed="rId4"/>
          <a:srcRect/>
          <a:stretch/>
        </p:blipFill>
        <p:spPr>
          <a:xfrm>
            <a:off x="890221" y="2018371"/>
            <a:ext cx="2365642" cy="31555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 1"/>
          <p:cNvSpPr/>
          <p:nvPr/>
        </p:nvSpPr>
        <p:spPr>
          <a:xfrm>
            <a:off x="1066087" y="5438833"/>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Nunito Semi Bold" pitchFamily="34" charset="0"/>
              </a:rPr>
              <a:t>Harshit</a:t>
            </a:r>
          </a:p>
          <a:p>
            <a:pPr marL="0" indent="0">
              <a:lnSpc>
                <a:spcPts val="2750"/>
              </a:lnSpc>
              <a:buNone/>
            </a:pPr>
            <a:r>
              <a:rPr lang="en-US" sz="2200" dirty="0">
                <a:solidFill>
                  <a:srgbClr val="FFFFFF"/>
                </a:solidFill>
                <a:latin typeface="Nunito Semi Bold" pitchFamily="34" charset="0"/>
              </a:rPr>
              <a:t>E23CSEU0433 </a:t>
            </a:r>
            <a:endParaRPr lang="en-US" sz="2200" dirty="0"/>
          </a:p>
        </p:txBody>
      </p:sp>
      <p:sp>
        <p:nvSpPr>
          <p:cNvPr id="6" name="Text 2"/>
          <p:cNvSpPr/>
          <p:nvPr/>
        </p:nvSpPr>
        <p:spPr>
          <a:xfrm>
            <a:off x="-804504" y="4450198"/>
            <a:ext cx="2859762" cy="2681168"/>
          </a:xfrm>
          <a:prstGeom prst="rect">
            <a:avLst/>
          </a:prstGeom>
          <a:noFill/>
          <a:ln/>
        </p:spPr>
        <p:txBody>
          <a:bodyPr wrap="square" lIns="0" tIns="0" rIns="0" bIns="0" rtlCol="0" anchor="t"/>
          <a:lstStyle/>
          <a:p>
            <a:pPr marL="0" indent="0" algn="l">
              <a:lnSpc>
                <a:spcPts val="3000"/>
              </a:lnSpc>
              <a:buNone/>
            </a:pPr>
            <a:endParaRPr lang="en-US" sz="1850" dirty="0"/>
          </a:p>
        </p:txBody>
      </p:sp>
      <p:pic>
        <p:nvPicPr>
          <p:cNvPr id="7" name="Image 2"/>
          <p:cNvPicPr>
            <a:picLocks noChangeAspect="1"/>
          </p:cNvPicPr>
          <p:nvPr/>
        </p:nvPicPr>
        <p:blipFill>
          <a:blip r:embed="rId5"/>
          <a:srcRect t="3771" b="3771"/>
          <a:stretch/>
        </p:blipFill>
        <p:spPr>
          <a:xfrm>
            <a:off x="4054074" y="2018371"/>
            <a:ext cx="2641336" cy="32561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 3"/>
          <p:cNvSpPr/>
          <p:nvPr/>
        </p:nvSpPr>
        <p:spPr>
          <a:xfrm>
            <a:off x="4146203" y="5461092"/>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Khushi Garg</a:t>
            </a:r>
          </a:p>
          <a:p>
            <a:pPr marL="0" indent="0" algn="l">
              <a:lnSpc>
                <a:spcPts val="2750"/>
              </a:lnSpc>
              <a:buNone/>
            </a:pPr>
            <a:r>
              <a:rPr lang="en-US" sz="2200" dirty="0">
                <a:solidFill>
                  <a:srgbClr val="FFFFFF"/>
                </a:solidFill>
                <a:latin typeface="Nunito Semi Bold" pitchFamily="34" charset="0"/>
                <a:ea typeface="Nunito Semi Bold" pitchFamily="34" charset="-122"/>
              </a:rPr>
              <a:t>E23CSEU0447</a:t>
            </a:r>
            <a:endParaRPr lang="en-US" sz="2200" dirty="0"/>
          </a:p>
        </p:txBody>
      </p:sp>
      <p:sp>
        <p:nvSpPr>
          <p:cNvPr id="9" name="Text 4"/>
          <p:cNvSpPr/>
          <p:nvPr/>
        </p:nvSpPr>
        <p:spPr>
          <a:xfrm>
            <a:off x="4056459" y="4586764"/>
            <a:ext cx="2859762" cy="2298144"/>
          </a:xfrm>
          <a:prstGeom prst="rect">
            <a:avLst/>
          </a:prstGeom>
          <a:noFill/>
          <a:ln/>
        </p:spPr>
        <p:txBody>
          <a:bodyPr wrap="square" lIns="0" tIns="0" rIns="0" bIns="0" rtlCol="0" anchor="t"/>
          <a:lstStyle/>
          <a:p>
            <a:pPr marL="0" indent="0" algn="l">
              <a:lnSpc>
                <a:spcPts val="3000"/>
              </a:lnSpc>
              <a:buNone/>
            </a:pPr>
            <a:endParaRPr lang="en-US" sz="1850" dirty="0"/>
          </a:p>
        </p:txBody>
      </p:sp>
      <p:pic>
        <p:nvPicPr>
          <p:cNvPr id="10" name="Image 3"/>
          <p:cNvPicPr>
            <a:picLocks noChangeAspect="1"/>
          </p:cNvPicPr>
          <p:nvPr/>
        </p:nvPicPr>
        <p:blipFill>
          <a:blip r:embed="rId6"/>
          <a:srcRect/>
          <a:stretch/>
        </p:blipFill>
        <p:spPr>
          <a:xfrm>
            <a:off x="7493621" y="2018371"/>
            <a:ext cx="2641336" cy="32561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Text 5"/>
          <p:cNvSpPr/>
          <p:nvPr/>
        </p:nvSpPr>
        <p:spPr>
          <a:xfrm>
            <a:off x="7509329" y="5430226"/>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Aryan Chauhan</a:t>
            </a:r>
          </a:p>
          <a:p>
            <a:pPr marL="0" indent="0" algn="l">
              <a:lnSpc>
                <a:spcPts val="2750"/>
              </a:lnSpc>
              <a:buNone/>
            </a:pPr>
            <a:r>
              <a:rPr lang="en-US" sz="2200" dirty="0">
                <a:solidFill>
                  <a:srgbClr val="FFFFFF"/>
                </a:solidFill>
                <a:latin typeface="Nunito Semi Bold" pitchFamily="34" charset="0"/>
                <a:ea typeface="Nunito Semi Bold" pitchFamily="34" charset="-122"/>
              </a:rPr>
              <a:t>E23CSEU0442</a:t>
            </a:r>
            <a:endParaRPr lang="en-US" sz="2200" dirty="0"/>
          </a:p>
        </p:txBody>
      </p:sp>
      <p:sp>
        <p:nvSpPr>
          <p:cNvPr id="12" name="Text 6"/>
          <p:cNvSpPr/>
          <p:nvPr/>
        </p:nvSpPr>
        <p:spPr>
          <a:xfrm>
            <a:off x="7275195" y="4586764"/>
            <a:ext cx="2859762" cy="2681168"/>
          </a:xfrm>
          <a:prstGeom prst="rect">
            <a:avLst/>
          </a:prstGeom>
          <a:noFill/>
          <a:ln/>
        </p:spPr>
        <p:txBody>
          <a:bodyPr wrap="square" lIns="0" tIns="0" rIns="0" bIns="0" rtlCol="0" anchor="t"/>
          <a:lstStyle/>
          <a:p>
            <a:pPr marL="0" indent="0" algn="l">
              <a:lnSpc>
                <a:spcPts val="3000"/>
              </a:lnSpc>
              <a:buNone/>
            </a:pP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88381EE5-3D66-FFE2-A55B-81F183DBE8B0}"/>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225342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828" y="0"/>
            <a:ext cx="14626743" cy="822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s face with text on it&#10;&#10;Description automatically generated">
            <a:extLst>
              <a:ext uri="{FF2B5EF4-FFF2-40B4-BE49-F238E27FC236}">
                <a16:creationId xmlns:a16="http://schemas.microsoft.com/office/drawing/2014/main" id="{DE69E091-E16C-3E5F-B549-F545DD961AE3}"/>
              </a:ext>
            </a:extLst>
          </p:cNvPr>
          <p:cNvPicPr>
            <a:picLocks noChangeAspect="1"/>
          </p:cNvPicPr>
          <p:nvPr/>
        </p:nvPicPr>
        <p:blipFill>
          <a:blip r:embed="rId2"/>
          <a:srcRect r="4872"/>
          <a:stretch/>
        </p:blipFill>
        <p:spPr>
          <a:xfrm>
            <a:off x="20" y="1538"/>
            <a:ext cx="14630380" cy="8228062"/>
          </a:xfrm>
          <a:prstGeom prst="rect">
            <a:avLst/>
          </a:prstGeom>
        </p:spPr>
      </p:pic>
    </p:spTree>
    <p:extLst>
      <p:ext uri="{BB962C8B-B14F-4D97-AF65-F5344CB8AC3E}">
        <p14:creationId xmlns:p14="http://schemas.microsoft.com/office/powerpoint/2010/main" val="1055729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computer screen with text and images&#10;&#10;Description automatically generated">
            <a:extLst>
              <a:ext uri="{FF2B5EF4-FFF2-40B4-BE49-F238E27FC236}">
                <a16:creationId xmlns:a16="http://schemas.microsoft.com/office/drawing/2014/main" id="{225ABC8D-7635-F159-9974-3B925DC1EA12}"/>
              </a:ext>
            </a:extLst>
          </p:cNvPr>
          <p:cNvPicPr>
            <a:picLocks noChangeAspect="1"/>
          </p:cNvPicPr>
          <p:nvPr/>
        </p:nvPicPr>
        <p:blipFill>
          <a:blip r:embed="rId2"/>
          <a:srcRect t="1679" b="1182"/>
          <a:stretch/>
        </p:blipFill>
        <p:spPr>
          <a:xfrm>
            <a:off x="-946896" y="0"/>
            <a:ext cx="15577296" cy="8095488"/>
          </a:xfrm>
          <a:prstGeom prst="rect">
            <a:avLst/>
          </a:prstGeom>
        </p:spPr>
      </p:pic>
    </p:spTree>
    <p:extLst>
      <p:ext uri="{BB962C8B-B14F-4D97-AF65-F5344CB8AC3E}">
        <p14:creationId xmlns:p14="http://schemas.microsoft.com/office/powerpoint/2010/main" val="4043600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computer&#10;&#10;Description automatically generated">
            <a:extLst>
              <a:ext uri="{FF2B5EF4-FFF2-40B4-BE49-F238E27FC236}">
                <a16:creationId xmlns:a16="http://schemas.microsoft.com/office/drawing/2014/main" id="{D825B0C7-6DC3-CBD7-1BA0-8625962A72F6}"/>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590949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564600"/>
            <a:ext cx="7468553" cy="1408033"/>
          </a:xfrm>
          <a:prstGeom prst="rect">
            <a:avLst/>
          </a:prstGeom>
          <a:noFill/>
          <a:ln/>
        </p:spPr>
        <p:txBody>
          <a:bodyPr wrap="square" lIns="0" tIns="0" rIns="0" bIns="0" rtlCol="0" anchor="t"/>
          <a:lstStyle/>
          <a:p>
            <a:pPr marL="0" indent="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TensorFlow: Machine Learning Framework</a:t>
            </a:r>
            <a:endParaRPr lang="en-US" sz="4400" dirty="0"/>
          </a:p>
        </p:txBody>
      </p:sp>
      <p:sp>
        <p:nvSpPr>
          <p:cNvPr id="4" name="Text 1"/>
          <p:cNvSpPr/>
          <p:nvPr/>
        </p:nvSpPr>
        <p:spPr>
          <a:xfrm>
            <a:off x="837724" y="3331607"/>
            <a:ext cx="7468553" cy="1532096"/>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PT Sans" pitchFamily="34" charset="0"/>
                <a:ea typeface="PT Sans" pitchFamily="34" charset="-122"/>
                <a:cs typeface="PT Sans" pitchFamily="34" charset="-120"/>
              </a:rPr>
              <a:t>TensorFlow empowers us to build and train the Siamese Neural Network, the core of our face recognition system. This network's architecture is specifically designed for comparing two input images to determine their similarity.</a:t>
            </a:r>
            <a:endParaRPr lang="en-US" sz="1850" dirty="0"/>
          </a:p>
        </p:txBody>
      </p:sp>
      <p:sp>
        <p:nvSpPr>
          <p:cNvPr id="5" name="Text 2"/>
          <p:cNvSpPr/>
          <p:nvPr/>
        </p:nvSpPr>
        <p:spPr>
          <a:xfrm>
            <a:off x="837724" y="5132903"/>
            <a:ext cx="7468553" cy="1532096"/>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PT Sans" pitchFamily="34" charset="0"/>
                <a:ea typeface="PT Sans" pitchFamily="34" charset="-122"/>
                <a:cs typeface="PT Sans" pitchFamily="34" charset="-120"/>
              </a:rPr>
              <a:t>TensorFlow's flexible framework allows us to optimize the network's performance and choose appropriate training methods to achieve high accuracy in face recognition. The ability to run these models efficiently on both CPUs and GPUs is essential for real-time applications.</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E12E9940-8098-F2C9-AC8B-E27BEEC8C55A}"/>
              </a:ext>
            </a:extLst>
          </p:cNvPr>
          <p:cNvPicPr>
            <a:picLocks noChangeAspect="1"/>
          </p:cNvPicPr>
          <p:nvPr/>
        </p:nvPicPr>
        <p:blipFill>
          <a:blip r:embed="rId2"/>
          <a:stretch>
            <a:fillRect/>
          </a:stretch>
        </p:blipFill>
        <p:spPr>
          <a:xfrm>
            <a:off x="-97536" y="-85344"/>
            <a:ext cx="14642592" cy="8314944"/>
          </a:xfrm>
          <a:prstGeom prst="rect">
            <a:avLst/>
          </a:prstGeom>
        </p:spPr>
      </p:pic>
    </p:spTree>
    <p:extLst>
      <p:ext uri="{BB962C8B-B14F-4D97-AF65-F5344CB8AC3E}">
        <p14:creationId xmlns:p14="http://schemas.microsoft.com/office/powerpoint/2010/main" val="2555678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47A596-9DB1-6B54-A694-DD8D6492D7DC}"/>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14219266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TotalTime>
  <Words>181</Words>
  <Application>Microsoft Office PowerPoint</Application>
  <PresentationFormat>Custom</PresentationFormat>
  <Paragraphs>16</Paragraphs>
  <Slides>10</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PT Sans</vt:lpstr>
      <vt:lpstr>Nunito Semi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Aryan  Chauhan</cp:lastModifiedBy>
  <cp:revision>6</cp:revision>
  <dcterms:created xsi:type="dcterms:W3CDTF">2024-11-13T13:30:44Z</dcterms:created>
  <dcterms:modified xsi:type="dcterms:W3CDTF">2024-11-13T15:34:39Z</dcterms:modified>
</cp:coreProperties>
</file>